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9"/>
  </p:notesMasterIdLst>
  <p:handoutMasterIdLst>
    <p:handoutMasterId r:id="rId40"/>
  </p:handoutMasterIdLst>
  <p:sldIdLst>
    <p:sldId id="593" r:id="rId6"/>
    <p:sldId id="594" r:id="rId7"/>
    <p:sldId id="601" r:id="rId8"/>
    <p:sldId id="629" r:id="rId9"/>
    <p:sldId id="633" r:id="rId10"/>
    <p:sldId id="600" r:id="rId11"/>
    <p:sldId id="631" r:id="rId12"/>
    <p:sldId id="537" r:id="rId13"/>
    <p:sldId id="538" r:id="rId14"/>
    <p:sldId id="542" r:id="rId15"/>
    <p:sldId id="545" r:id="rId16"/>
    <p:sldId id="623" r:id="rId17"/>
    <p:sldId id="626" r:id="rId18"/>
    <p:sldId id="548" r:id="rId19"/>
    <p:sldId id="550" r:id="rId20"/>
    <p:sldId id="552" r:id="rId21"/>
    <p:sldId id="553" r:id="rId22"/>
    <p:sldId id="627" r:id="rId23"/>
    <p:sldId id="624" r:id="rId24"/>
    <p:sldId id="554" r:id="rId25"/>
    <p:sldId id="555" r:id="rId26"/>
    <p:sldId id="589" r:id="rId27"/>
    <p:sldId id="557" r:id="rId28"/>
    <p:sldId id="560" r:id="rId29"/>
    <p:sldId id="564" r:id="rId30"/>
    <p:sldId id="562" r:id="rId31"/>
    <p:sldId id="634" r:id="rId32"/>
    <p:sldId id="628" r:id="rId33"/>
    <p:sldId id="635" r:id="rId34"/>
    <p:sldId id="591" r:id="rId35"/>
    <p:sldId id="636" r:id="rId36"/>
    <p:sldId id="514" r:id="rId37"/>
    <p:sldId id="597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33"/>
            <p14:sldId id="600"/>
            <p14:sldId id="631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</p14:sldIdLst>
        </p14:section>
        <p14:section name="Other String Operations" id="{E9A42B2B-DA87-48CB-A152-B032C727EFC4}">
          <p14:sldIdLst>
            <p14:sldId id="552"/>
            <p14:sldId id="553"/>
            <p14:sldId id="627"/>
            <p14:sldId id="624"/>
            <p14:sldId id="554"/>
            <p14:sldId id="555"/>
            <p14:sldId id="589"/>
          </p14:sldIdLst>
        </p14:section>
        <p14:section name="Building and Modifying Strings" id="{81D2CB48-273A-43B8-9596-1EAD85F95869}">
          <p14:sldIdLst>
            <p14:sldId id="557"/>
            <p14:sldId id="560"/>
            <p14:sldId id="564"/>
            <p14:sldId id="562"/>
            <p14:sldId id="634"/>
            <p14:sldId id="628"/>
            <p14:sldId id="635"/>
          </p14:sldIdLst>
        </p14:section>
        <p14:section name="Conclusion" id="{9286E23B-2FC3-40A0-8C1A-42589FB25A33}">
          <p14:sldIdLst>
            <p14:sldId id="591"/>
            <p14:sldId id="636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D2A010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 varScale="1">
        <p:scale>
          <a:sx n="114" d="100"/>
          <a:sy n="114" d="100"/>
        </p:scale>
        <p:origin x="198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4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2.png"/><Relationship Id="rId18" Type="http://schemas.openxmlformats.org/officeDocument/2006/relationships/image" Target="../media/image45.jpeg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softwaregroup-bg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 descr="C:\Trash\sinaps.png">
            <a:extLst>
              <a:ext uri="{FF2B5EF4-FFF2-40B4-BE49-F238E27FC236}">
                <a16:creationId xmlns:a16="http://schemas.microsoft.com/office/drawing/2014/main" id="{69ECAA01-B818-495A-BC93-709351F3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3276600"/>
            <a:ext cx="5578970" cy="2869689"/>
          </a:xfrm>
          <a:prstGeom prst="roundRect">
            <a:avLst>
              <a:gd name="adj" fmla="val 19416"/>
            </a:avLst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09205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60944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the .NET </a:t>
            </a:r>
            <a:r>
              <a:rPr lang="en-US" b="1" dirty="0"/>
              <a:t>String</a:t>
            </a:r>
            <a:r>
              <a:rPr lang="en-US" dirty="0"/>
              <a:t>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1270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82603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53616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42125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59565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015002-57A9-40DF-90C4-5147042A8219}"/>
              </a:ext>
            </a:extLst>
          </p:cNvPr>
          <p:cNvGrpSpPr/>
          <p:nvPr/>
        </p:nvGrpSpPr>
        <p:grpSpPr>
          <a:xfrm>
            <a:off x="6157825" y="3822267"/>
            <a:ext cx="5023804" cy="2106007"/>
            <a:chOff x="7085012" y="4379292"/>
            <a:chExt cx="4458687" cy="18691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CF24FB-4B12-4AFA-8812-BEFF7610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7F884-65D8-4F6B-B6B3-6AAC2883180D}"/>
                </a:ext>
              </a:extLst>
            </p:cNvPr>
            <p:cNvSpPr txBox="1"/>
            <p:nvPr/>
          </p:nvSpPr>
          <p:spPr>
            <a:xfrm rot="20877217">
              <a:off x="9025193" y="4379292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BB4D7C-E591-456F-98A7-6599F81DE221}"/>
              </a:ext>
            </a:extLst>
          </p:cNvPr>
          <p:cNvSpPr txBox="1"/>
          <p:nvPr/>
        </p:nvSpPr>
        <p:spPr>
          <a:xfrm rot="576164">
            <a:off x="5347088" y="3683462"/>
            <a:ext cx="11015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10637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10637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10637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2666-180D-4F3F-89C9-75BA736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2471613"/>
            <a:ext cx="2202718" cy="2022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102108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102108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882">
            <a:off x="10044222" y="2328394"/>
            <a:ext cx="1845165" cy="1845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18128"/>
              </p:ext>
            </p:extLst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6864-5063-4076-8DAB-C3C8D34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12" y="1887721"/>
            <a:ext cx="1981372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28" y="4704915"/>
            <a:ext cx="1359476" cy="12202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248728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121416"/>
            <a:ext cx="10073408" cy="1339204"/>
          </a:xfrm>
        </p:spPr>
        <p:txBody>
          <a:bodyPr/>
          <a:lstStyle/>
          <a:p>
            <a:r>
              <a:rPr lang="en-US" dirty="0"/>
              <a:t>Replacing and Deleting Substrings, Changing Character Casing, Trimming</a:t>
            </a:r>
            <a:endParaRPr lang="bg-B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F579-47D8-406E-8BA8-8FC5FEAA7D7D}"/>
              </a:ext>
            </a:extLst>
          </p:cNvPr>
          <p:cNvGrpSpPr/>
          <p:nvPr/>
        </p:nvGrpSpPr>
        <p:grpSpPr>
          <a:xfrm>
            <a:off x="3198814" y="838200"/>
            <a:ext cx="5791198" cy="3101340"/>
            <a:chOff x="3198814" y="1154430"/>
            <a:chExt cx="5791198" cy="31013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4" y="1154430"/>
              <a:ext cx="5791198" cy="3101340"/>
            </a:xfrm>
            <a:prstGeom prst="roundRect">
              <a:avLst>
                <a:gd name="adj" fmla="val 3265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0E7065-DF3A-46F0-B528-CCEEA99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510" y="1691991"/>
              <a:ext cx="5023804" cy="18133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10439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107712"/>
            <a:ext cx="10434061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Резултат с изображение за replace icon">
            <a:extLst>
              <a:ext uri="{FF2B5EF4-FFF2-40B4-BE49-F238E27FC236}">
                <a16:creationId xmlns:a16="http://schemas.microsoft.com/office/drawing/2014/main" id="{AC7E8A66-650F-4195-A4C0-19706CA8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19907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вързано изображение">
            <a:extLst>
              <a:ext uri="{FF2B5EF4-FFF2-40B4-BE49-F238E27FC236}">
                <a16:creationId xmlns:a16="http://schemas.microsoft.com/office/drawing/2014/main" id="{6A0F9776-5DDF-46D5-B145-745F03D3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48926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20861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113538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684"/>
              <a:gd name="adj2" fmla="val -68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Slow?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826951"/>
            <a:ext cx="3429001" cy="44214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B7C47F-6D35-4735-A802-30E04291E555}"/>
              </a:ext>
            </a:extLst>
          </p:cNvPr>
          <p:cNvGrpSpPr/>
          <p:nvPr/>
        </p:nvGrpSpPr>
        <p:grpSpPr>
          <a:xfrm>
            <a:off x="5094892" y="758377"/>
            <a:ext cx="3742720" cy="1451423"/>
            <a:chOff x="7085012" y="4519320"/>
            <a:chExt cx="4458687" cy="1729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E6547-0593-4E14-A442-56CC4D98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E9577-0D86-4F18-9661-E61252F68CC7}"/>
                </a:ext>
              </a:extLst>
            </p:cNvPr>
            <p:cNvSpPr txBox="1"/>
            <p:nvPr/>
          </p:nvSpPr>
          <p:spPr>
            <a:xfrm rot="20877217">
              <a:off x="9047440" y="4519320"/>
              <a:ext cx="1080939" cy="54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Резултат с изображение за text icon">
            <a:extLst>
              <a:ext uri="{FF2B5EF4-FFF2-40B4-BE49-F238E27FC236}">
                <a16:creationId xmlns:a16="http://schemas.microsoft.com/office/drawing/2014/main" id="{38D2E4D1-58EC-4778-91EA-B9690F8B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56" y="1591152"/>
            <a:ext cx="1301828" cy="1152048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32067"/>
            <a:ext cx="1051026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0" y="4326771"/>
            <a:ext cx="10515599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D9BC1-D604-486D-B807-B1D02441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640" y="457200"/>
            <a:ext cx="1712570" cy="1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591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  <p:pic>
        <p:nvPicPr>
          <p:cNvPr id="5122" name="Picture 2" descr="Резултат с изображение за trim icon video">
            <a:extLst>
              <a:ext uri="{FF2B5EF4-FFF2-40B4-BE49-F238E27FC236}">
                <a16:creationId xmlns:a16="http://schemas.microsoft.com/office/drawing/2014/main" id="{7E19A4C2-5127-42F4-A44A-A92806C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1089748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F5714-794A-4211-B44A-64BDABC2A7A3}"/>
              </a:ext>
            </a:extLst>
          </p:cNvPr>
          <p:cNvGrpSpPr/>
          <p:nvPr/>
        </p:nvGrpSpPr>
        <p:grpSpPr>
          <a:xfrm>
            <a:off x="760412" y="866208"/>
            <a:ext cx="10291087" cy="3667692"/>
            <a:chOff x="760412" y="866208"/>
            <a:chExt cx="10291087" cy="36676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52" y="1032094"/>
              <a:ext cx="3203660" cy="3306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19E457-A12E-47D2-BADB-4F807771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051954"/>
              <a:ext cx="3510596" cy="1267160"/>
            </a:xfrm>
            <a:prstGeom prst="rect">
              <a:avLst/>
            </a:prstGeom>
          </p:spPr>
        </p:pic>
        <p:pic>
          <p:nvPicPr>
            <p:cNvPr id="8" name="Picture 2" descr="http://www.eton.ac/images/search-icon.png">
              <a:extLst>
                <a:ext uri="{FF2B5EF4-FFF2-40B4-BE49-F238E27FC236}">
                  <a16:creationId xmlns:a16="http://schemas.microsoft.com/office/drawing/2014/main" id="{8F22C2CB-5D16-41B5-9DB7-85F150E2F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332" y="3008970"/>
              <a:ext cx="1524930" cy="15249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1F628-9DC5-494B-A678-B61CDD1C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12" y="866208"/>
              <a:ext cx="1118433" cy="1114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75E62-6A90-431D-A059-A716128E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57697">
              <a:off x="2543561" y="3281536"/>
              <a:ext cx="1286679" cy="857786"/>
            </a:xfrm>
            <a:prstGeom prst="rect">
              <a:avLst/>
            </a:prstGeom>
          </p:spPr>
        </p:pic>
        <p:pic>
          <p:nvPicPr>
            <p:cNvPr id="11" name="Picture 2" descr="Резултат с изображение за replace icon">
              <a:extLst>
                <a:ext uri="{FF2B5EF4-FFF2-40B4-BE49-F238E27FC236}">
                  <a16:creationId xmlns:a16="http://schemas.microsoft.com/office/drawing/2014/main" id="{84FEA1B0-A70E-4ADF-BEA1-1156E54B3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4579">
              <a:off x="8212788" y="131316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Свързано изображение">
              <a:extLst>
                <a:ext uri="{FF2B5EF4-FFF2-40B4-BE49-F238E27FC236}">
                  <a16:creationId xmlns:a16="http://schemas.microsoft.com/office/drawing/2014/main" id="{33F33288-4175-4C0F-9948-EE307BAF6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0523">
              <a:off x="9943135" y="2690571"/>
              <a:ext cx="1108364" cy="11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808F-1FC1-413C-9752-E2CE76653DF7}"/>
              </a:ext>
            </a:extLst>
          </p:cNvPr>
          <p:cNvGrpSpPr/>
          <p:nvPr/>
        </p:nvGrpSpPr>
        <p:grpSpPr>
          <a:xfrm>
            <a:off x="963315" y="932872"/>
            <a:ext cx="9904265" cy="3707127"/>
            <a:chOff x="1981052" y="1152823"/>
            <a:chExt cx="8185343" cy="337011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119" y="1152823"/>
              <a:ext cx="5460586" cy="3370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47C1B-0B3E-4AEF-B02E-83B76A4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8667">
              <a:off x="1981052" y="2020022"/>
              <a:ext cx="3510596" cy="1267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8773F-47C4-4538-B802-9272FD59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12" y="1236353"/>
              <a:ext cx="3843383" cy="19862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5913"/>
              </p:ext>
            </p:extLst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59365"/>
              </p:ext>
            </p:extLst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3" y="2941286"/>
            <a:ext cx="5890130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2" y="2931336"/>
            <a:ext cx="4686300" cy="136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12" y="4521597"/>
            <a:ext cx="4686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105155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Strings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Unicode characters</a:t>
            </a:r>
          </a:p>
          <a:p>
            <a:pPr lvl="1"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noProof="1"/>
              <a:t>,</a:t>
            </a:r>
            <a:br>
              <a:rPr lang="en-US" noProof="1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noProof="1"/>
              <a:t>,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noProof="1"/>
              <a:t>,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efficiently builds / modifies strings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96656"/>
            <a:ext cx="2894668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C2160B-A20F-40FB-BD41-DC143287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1" y="5601645"/>
            <a:ext cx="10668001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i++) result.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(i.ToString());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ED2BE-0DCC-4FF0-9929-82BEB79A0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28349"/>
            <a:ext cx="5410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88" y="194324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1017" y="401802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C1425-2023-4F98-AC5D-FA9A24E46646}"/>
              </a:ext>
            </a:extLst>
          </p:cNvPr>
          <p:cNvGrpSpPr/>
          <p:nvPr/>
        </p:nvGrpSpPr>
        <p:grpSpPr>
          <a:xfrm>
            <a:off x="2036175" y="1100576"/>
            <a:ext cx="7758546" cy="3667125"/>
            <a:chOff x="2036175" y="1204913"/>
            <a:chExt cx="7758546" cy="3667125"/>
          </a:xfrm>
        </p:grpSpPr>
        <p:pic>
          <p:nvPicPr>
            <p:cNvPr id="1026" name="Picture 2" descr="Image result for string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75" y="1204913"/>
              <a:ext cx="7758546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0E2E45-237C-4414-94C3-461D996D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4" y="1544784"/>
              <a:ext cx="6569764" cy="237137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Maps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System.String</a:t>
            </a:r>
            <a:r>
              <a:rPr lang="en-US" dirty="0"/>
              <a:t> .NET data type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34060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89812" y="1524000"/>
            <a:ext cx="4295964" cy="486201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983936" y="4355729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912477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304747" lvl="1"/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(read-only) sequences of characters</a:t>
            </a:r>
          </a:p>
          <a:p>
            <a:pPr marL="609494" lvl="2"/>
            <a:r>
              <a:rPr lang="en-US" sz="3400" dirty="0"/>
              <a:t>Accessible by index (read-only)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3600" dirty="0"/>
              <a:t>Strings 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/>
              <a:t>(can use most alphabets, e.g. Arabic)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C# Strings are Immutable, use Unicode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7EB-FB2E-4F4D-8D47-E6A3EA26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4" y="2668453"/>
            <a:ext cx="4648198" cy="2055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str[2];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OK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DCF8D-3652-4446-B850-AC34709E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722107"/>
            <a:ext cx="11145985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greeting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ar-AE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السَّلَامُ عَلَيْكُمْ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As-salamu alaykum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44AEA-1454-478A-87A6-08C64EFCDCFA}"/>
              </a:ext>
            </a:extLst>
          </p:cNvPr>
          <p:cNvSpPr/>
          <p:nvPr/>
        </p:nvSpPr>
        <p:spPr>
          <a:xfrm>
            <a:off x="5486403" y="2668453"/>
            <a:ext cx="6191394" cy="2055947"/>
          </a:xfrm>
          <a:prstGeom prst="roundRect">
            <a:avLst>
              <a:gd name="adj" fmla="val 1348"/>
            </a:avLst>
          </a:prstGeom>
          <a:solidFill>
            <a:srgbClr val="F0A22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8DDB923D-A2BF-4686-9DE5-284FBF262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94485"/>
              </p:ext>
            </p:extLst>
          </p:nvPr>
        </p:nvGraphicFramePr>
        <p:xfrm>
          <a:off x="7553760" y="3181061"/>
          <a:ext cx="3809998" cy="997968"/>
        </p:xfrm>
        <a:graphic>
          <a:graphicData uri="http://schemas.openxmlformats.org/drawingml/2006/table">
            <a:tbl>
              <a:tblPr/>
              <a:tblGrid>
                <a:gridCol w="42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C41DC3-C344-48A4-86A6-7D4B79C337AC}"/>
              </a:ext>
            </a:extLst>
          </p:cNvPr>
          <p:cNvSpPr txBox="1"/>
          <p:nvPr/>
        </p:nvSpPr>
        <p:spPr>
          <a:xfrm>
            <a:off x="6218113" y="3150689"/>
            <a:ext cx="125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index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40F96-20C0-442F-A24B-3AF14A4C723B}"/>
              </a:ext>
            </a:extLst>
          </p:cNvPr>
          <p:cNvSpPr txBox="1"/>
          <p:nvPr/>
        </p:nvSpPr>
        <p:spPr>
          <a:xfrm>
            <a:off x="5537067" y="3666413"/>
            <a:ext cx="194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str[index] =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75127"/>
              </p:ext>
            </p:extLst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11" y="2971800"/>
            <a:ext cx="4178537" cy="13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  <p:pic>
        <p:nvPicPr>
          <p:cNvPr id="2050" name="Picture 2" descr="Резултат с изображение за compare icon">
            <a:extLst>
              <a:ext uri="{FF2B5EF4-FFF2-40B4-BE49-F238E27FC236}">
                <a16:creationId xmlns:a16="http://schemas.microsoft.com/office/drawing/2014/main" id="{5AF50E60-3315-467C-8591-9C855190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86" y="3913908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2386</Words>
  <Application>Microsoft Office PowerPoint</Application>
  <PresentationFormat>Custom</PresentationFormat>
  <Paragraphs>459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Strings</vt:lpstr>
      <vt:lpstr>In C# Strings are Immutable, use Unicode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Summary</vt:lpstr>
      <vt:lpstr>Strings and Text Processing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2018-02-18T08:23:06Z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